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Lato Light"/>
      <p:regular r:id="rId28"/>
      <p:bold r:id="rId29"/>
      <p:italic r:id="rId30"/>
      <p:boldItalic r:id="rId31"/>
    </p:embeddedFont>
    <p:embeddedFont>
      <p:font typeface="Nanum Gothic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77">
          <p15:clr>
            <a:srgbClr val="9AA0A6"/>
          </p15:clr>
        </p15:guide>
        <p15:guide id="2" pos="42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7"/>
        <p:guide pos="426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atoLigh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Light-boldItalic.fntdata"/><Relationship Id="rId30" Type="http://schemas.openxmlformats.org/officeDocument/2006/relationships/font" Target="fonts/LatoLight-italic.fntdata"/><Relationship Id="rId11" Type="http://schemas.openxmlformats.org/officeDocument/2006/relationships/slide" Target="slides/slide6.xml"/><Relationship Id="rId33" Type="http://schemas.openxmlformats.org/officeDocument/2006/relationships/font" Target="fonts/NanumGothic-bold.fntdata"/><Relationship Id="rId10" Type="http://schemas.openxmlformats.org/officeDocument/2006/relationships/slide" Target="slides/slide5.xml"/><Relationship Id="rId32" Type="http://schemas.openxmlformats.org/officeDocument/2006/relationships/font" Target="fonts/NanumGothic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이번 시간은 데이터 수집에 대해서 알아보는 시간을 가질 겁니다. 먼저 상식적으로 이론적인 이야기를 먼저 하고, 전체적인 큰 맥락에서 개념을 잡고, 용어를 익힌 후에 실습을 하도록 하겠습니다.</a:t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a1f50dab1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31" name="Google Shape;131;g8a1f50dab1_0_1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a1f50dab1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40" name="Google Shape;140;g8a1f50dab1_0_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a1f50dab1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50" name="Google Shape;150;g8a1f50dab1_0_1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a1f50dab1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60" name="Google Shape;160;g8a1f50dab1_0_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a1f50dab1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69" name="Google Shape;169;g8a1f50dab1_0_2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a1f50dab1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79" name="Google Shape;179;g8a1f50dab1_0_2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a1f50dab1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88" name="Google Shape;188;g8a1f50dab1_0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ae015d8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97" name="Google Shape;197;g8ae015d82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ae015d82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06" name="Google Shape;206;g8ae015d82f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ae015d82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15" name="Google Shape;215;g8ae015d82f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59a66f74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먼저 원핫 인코딩에 대해 알아보겠습니다.</a:t>
            </a:r>
            <a:endParaRPr/>
          </a:p>
        </p:txBody>
      </p:sp>
      <p:sp>
        <p:nvSpPr>
          <p:cNvPr id="49" name="Google Shape;49;g59a66f746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a45831b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24" name="Google Shape;224;g8a45831b5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ae015d82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33" name="Google Shape;233;g8ae015d82f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ae015d82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241" name="Google Shape;241;g8ae015d82f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95243222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55" name="Google Shape;55;g8952432229_2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a1f50dab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68" name="Google Shape;68;g8a1f50dab1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a1f50dab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78" name="Google Shape;78;g8a1f50dab1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a1f50dab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87" name="Google Shape;87;g8a1f50dab1_0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a1f50dab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99" name="Google Shape;99;g8a1f50dab1_0_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a1f50dab1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11" name="Google Shape;111;g8a1f50dab1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a1f50dab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머신러닝에 대한 정의를 알아보기 전에, 다음과 같은 키워드를 확인해보시죠.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인공지능, 머신러닝, 딥러닝, 빅데이터..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 한 번쯤은 들어본 단어같습니다.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무슨 차이가 있을까요?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(대답해주세요 수가생분들!)</a:t>
            </a:r>
            <a:endParaRPr/>
          </a:p>
        </p:txBody>
      </p:sp>
      <p:sp>
        <p:nvSpPr>
          <p:cNvPr id="122" name="Google Shape;122;g8a1f50dab1_0_1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sic_page_form">
  <p:cSld name="1 Master Layou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55569" y="4877542"/>
            <a:ext cx="577136" cy="198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100">
        <p:fade thruBlk="1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hyperlink" Target="https://arxiv.org/pdf/1409.1556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-KR"/>
              <a:t>CNN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34" name="Google Shape;134;p1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35" name="Google Shape;135;p16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Filter Size, Stride</a:t>
            </a:r>
            <a:endParaRPr sz="11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6" name="Google Shape;13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557725"/>
            <a:ext cx="4590450" cy="22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 txBox="1"/>
          <p:nvPr/>
        </p:nvSpPr>
        <p:spPr>
          <a:xfrm>
            <a:off x="5792550" y="1699325"/>
            <a:ext cx="31230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[parameter]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filter_value: weight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</a:rPr>
              <a:t>[hyper parameter]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latin typeface="Nanum Gothic"/>
                <a:ea typeface="Nanum Gothic"/>
                <a:cs typeface="Nanum Gothic"/>
                <a:sym typeface="Nanum Gothic"/>
              </a:rPr>
              <a:t>filter size: 3x3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latin typeface="Nanum Gothic"/>
                <a:ea typeface="Nanum Gothic"/>
                <a:cs typeface="Nanum Gothic"/>
                <a:sym typeface="Nanum Gothic"/>
              </a:rPr>
              <a:t>stride(filter의 이동 step): 1 = (1,1)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43" name="Google Shape;143;p1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44" name="Google Shape;144;p17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Channel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5792550" y="1699325"/>
            <a:ext cx="31230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[parameter]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filter_value: weight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</a:rPr>
              <a:t>[hyper parameter]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latin typeface="Nanum Gothic"/>
                <a:ea typeface="Nanum Gothic"/>
                <a:cs typeface="Nanum Gothic"/>
                <a:sym typeface="Nanum Gothic"/>
              </a:rPr>
              <a:t>filter size: 3x3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latin typeface="Nanum Gothic"/>
                <a:ea typeface="Nanum Gothic"/>
                <a:cs typeface="Nanum Gothic"/>
                <a:sym typeface="Nanum Gothic"/>
              </a:rPr>
              <a:t>stride(filter의 이동 step): 1 = (1,1)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6" name="Google Shape;14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970450"/>
            <a:ext cx="4163351" cy="141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/>
          <p:nvPr/>
        </p:nvSpPr>
        <p:spPr>
          <a:xfrm>
            <a:off x="815950" y="1584700"/>
            <a:ext cx="41634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원본 데이터가 N장이면 filter도 N장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53" name="Google Shape;153;p1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Pooling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815950" y="1584700"/>
            <a:ext cx="41634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원본 데이터가 N장이면 filter도 N장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6" name="Google Shape;15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50" y="1921900"/>
            <a:ext cx="4449525" cy="132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/>
        </p:nvSpPr>
        <p:spPr>
          <a:xfrm>
            <a:off x="5226100" y="1699325"/>
            <a:ext cx="36894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chanel이 많아도 filter의 개수는 1개로 간주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ko-KR" sz="1100">
                <a:solidFill>
                  <a:schemeClr val="dk1"/>
                </a:solidFill>
              </a:rPr>
              <a:t>Chanel이 여러장인 filter 1개는 피처맵 1개를 만들어낸다.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서로다른 </a:t>
            </a:r>
            <a:r>
              <a:rPr b="1" lang="ko-KR" sz="1100">
                <a:solidFill>
                  <a:schemeClr val="dk1"/>
                </a:solidFill>
              </a:rPr>
              <a:t>filter n개는 피처맵 n개</a:t>
            </a:r>
            <a:r>
              <a:rPr lang="ko-KR" sz="1100">
                <a:solidFill>
                  <a:schemeClr val="dk1"/>
                </a:solidFill>
              </a:rPr>
              <a:t>를 만든다.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(n개의 피처맵은 아래처럼 </a:t>
            </a:r>
            <a:r>
              <a:rPr b="1" lang="ko-KR" sz="1100">
                <a:solidFill>
                  <a:schemeClr val="dk1"/>
                </a:solidFill>
              </a:rPr>
              <a:t>chanel = n인 피처맵</a:t>
            </a:r>
            <a:r>
              <a:rPr lang="ko-KR" sz="1100">
                <a:solidFill>
                  <a:schemeClr val="dk1"/>
                </a:solidFill>
              </a:rPr>
              <a:t>이 된다.)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63" name="Google Shape;163;p1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Pooling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768750" y="1699325"/>
            <a:ext cx="26367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종류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Max Pooling: 큰놈만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Avg Pooling: 평균으로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Min Pooling: 작은놈만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3486325" y="1395875"/>
            <a:ext cx="4808100" cy="24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Feature의 수를 줄이는 과정!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마찬가지로 filter가 있어, filter의 크기와 stride를 결정한다.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학습하는 과정이 아니다.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filter의 크기와 stride를 결정한다.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그에 맞게 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‘scan’을 하며 feature를 줄인다.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pooling은 maxpooling, avgpooling, minpooling 등이 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72" name="Google Shape;172;p2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Pooling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4" name="Google Shape;174;p20"/>
          <p:cNvSpPr txBox="1"/>
          <p:nvPr/>
        </p:nvSpPr>
        <p:spPr>
          <a:xfrm>
            <a:off x="768750" y="1699325"/>
            <a:ext cx="26367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종류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Max Pooling: 큰놈만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Avg Pooling: 평균으로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-"/>
            </a:pPr>
            <a:r>
              <a:rPr b="1" lang="ko-KR" sz="1200">
                <a:solidFill>
                  <a:schemeClr val="dk1"/>
                </a:solidFill>
              </a:rPr>
              <a:t>Min Pooling: 작은놈만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75" name="Google Shape;175;p20"/>
          <p:cNvSpPr txBox="1"/>
          <p:nvPr/>
        </p:nvSpPr>
        <p:spPr>
          <a:xfrm>
            <a:off x="3486325" y="1395875"/>
            <a:ext cx="4808100" cy="24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Feature의 수를 줄이는 과정!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마찬가지로 filter가 있어, filter의 크기와 stride를 결정한다.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학습하는 과정이 아니다.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filter의 크기와 stride를 결정한다.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그에 맞게 ‘scan’을 하며 feature를 줄인다.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pooling은 maxpooling, avgpooling, minpooling 등이 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50" y="2973475"/>
            <a:ext cx="3463226" cy="14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82" name="Google Shape;182;p2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83" name="Google Shape;183;p21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CNN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483550"/>
            <a:ext cx="7296325" cy="25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1"/>
          <p:cNvSpPr txBox="1"/>
          <p:nvPr/>
        </p:nvSpPr>
        <p:spPr>
          <a:xfrm>
            <a:off x="2344825" y="4261800"/>
            <a:ext cx="43359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(Convolution연산 =&gt; Pooling) *N =&gt; Classification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91" name="Google Shape;191;p2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92" name="Google Shape;192;p22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정리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557725"/>
            <a:ext cx="2629925" cy="12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/>
          <p:nvPr/>
        </p:nvSpPr>
        <p:spPr>
          <a:xfrm>
            <a:off x="4046025" y="1314950"/>
            <a:ext cx="29469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우리가 구해야 하는 값: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value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: 필터의 값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우리가 정해주는 값: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filter size: 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필터의 크기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stride : 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필터 이동 step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padding: ‘SAME’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00" name="Google Shape;200;p2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01" name="Google Shape;201;p23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865375" y="1398700"/>
            <a:ext cx="42294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VGGNet에 대해 이해하려면 먼저 VGGNet이 어떻게 생겨난 모델인지를 알아야 한다.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VGGNet은 사실 network의 깊이가 Neural Network의 성능에 어떻게 영향을 주는지 연구하기 위해 만들어진 모델이다. 그래서 VGGNet은 convolution layer의 filter 의 사이즈를 동일하게 고정하고 convolution의 개수를 늘려나간다.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feature learning의 구조는 아래와 같다. </a:t>
            </a:r>
            <a:br>
              <a:rPr lang="ko-KR" sz="1000">
                <a:solidFill>
                  <a:schemeClr val="dk1"/>
                </a:solidFill>
              </a:rPr>
            </a:br>
            <a:r>
              <a:rPr b="1" lang="ko-KR" sz="1000">
                <a:solidFill>
                  <a:schemeClr val="dk1"/>
                </a:solidFill>
              </a:rPr>
              <a:t>convolution layer → </a:t>
            </a: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filter size = 3x3, padding size = 1 </a:t>
            </a:r>
            <a:br>
              <a:rPr lang="ko-KR" sz="1000">
                <a:solidFill>
                  <a:schemeClr val="dk1"/>
                </a:solidFill>
              </a:rPr>
            </a:br>
            <a:br>
              <a:rPr lang="ko-KR" sz="1000">
                <a:solidFill>
                  <a:schemeClr val="dk1"/>
                </a:solidFill>
              </a:rPr>
            </a:br>
            <a:r>
              <a:rPr b="1" lang="ko-KR" sz="1000">
                <a:solidFill>
                  <a:schemeClr val="dk1"/>
                </a:solidFill>
              </a:rPr>
              <a:t>pooling layer(maxpool) → </a:t>
            </a:r>
            <a:br>
              <a:rPr lang="ko-KR" sz="1000">
                <a:solidFill>
                  <a:schemeClr val="dk1"/>
                </a:solidFill>
              </a:rPr>
            </a:br>
            <a:r>
              <a:rPr lang="ko-KR" sz="1000">
                <a:solidFill>
                  <a:schemeClr val="dk1"/>
                </a:solidFill>
              </a:rPr>
              <a:t>filter size = 2x2, stride = 2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(=&gt; 여기서 size가 절반으로 준다.)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300">
                <a:solidFill>
                  <a:schemeClr val="dk1"/>
                </a:solidFill>
              </a:rPr>
              <a:t>		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300">
                <a:solidFill>
                  <a:schemeClr val="dk1"/>
                </a:solidFill>
              </a:rPr>
              <a:t>	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300">
                <a:solidFill>
                  <a:schemeClr val="dk1"/>
                </a:solidFill>
              </a:rPr>
              <a:t>	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300">
                <a:solidFill>
                  <a:schemeClr val="dk1"/>
                </a:solidFill>
              </a:rPr>
              <a:t>		</a:t>
            </a:r>
            <a:endParaRPr sz="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7175" y="2391350"/>
            <a:ext cx="3744424" cy="1800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09" name="Google Shape;209;p2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10" name="Google Shape;210;p24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865375" y="1398700"/>
            <a:ext cx="63579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VGGNet의 구조는 아래와 같다.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convolution layer 에서는 피처맵의 크기가 resize되지 않고, pooling layer 에서 피처맵이 절반으로 resize되는 것을 알 수 있다. </a:t>
            </a:r>
            <a:r>
              <a:rPr b="1" lang="ko-KR" sz="1300">
                <a:solidFill>
                  <a:schemeClr val="dk1"/>
                </a:solidFill>
              </a:rPr>
              <a:t>(붉은색이 maxpooling) </a:t>
            </a:r>
            <a:br>
              <a:rPr lang="ko-KR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feature learning을 마치고나면, 완전 연결 계층인 classification 을 수행한다. classification은 총 3개의 층으로 구성한다.(푸른색이 classification) 3개 층의 완전 연결 계층은 weight가 상당히 많다. 이 것은 VGGNet 모델의 단점이다. </a:t>
            </a:r>
            <a:endParaRPr sz="500">
              <a:solidFill>
                <a:schemeClr val="dk1"/>
              </a:solidFill>
            </a:endParaRPr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828" y="2953525"/>
            <a:ext cx="4343825" cy="20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18" name="Google Shape;218;p2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865375" y="1398700"/>
            <a:ext cx="74256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VGGNet의 연구는 Convolution layer를 늘려나가는 방식으로 연구가 진행되었다.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즉, 총 Layer 수가 서로 다른 VGGNet들이 있다는 것인데, 일반적으로 Layer를 늘려나갈수록 성능은 더욱 좋아진다.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단, 19개 이상이 되면 성능이 다시 낮아지는 경향을 보인다.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1126" y="-1256100"/>
            <a:ext cx="11634326" cy="83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100"/>
              <a:buNone/>
            </a:pPr>
            <a:r>
              <a:rPr lang="ko-KR"/>
              <a:t>Convolutional Neural Network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27" name="Google Shape;227;p26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865375" y="1398700"/>
            <a:ext cx="74256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VGGNet의 연구는 Convolution layer를 늘려나가는 방식으로 연구가 진행되었다.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즉, 총 Layer 수가 서로 다른 VGGNet들이 있다는 것인데, 일반적으로 Layer를 늘려나갈수록 성능은 더욱 좋아진다.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단, 19개 이상이 되면 성능이 다시 낮아지는 경향을 보인다.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6473" y="2087625"/>
            <a:ext cx="4170049" cy="299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36" name="Google Shape;236;p27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37" name="Google Shape;237;p27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865375" y="1398700"/>
            <a:ext cx="74256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VGGNet에서의 핵심은 Convolution layer를 늘리는 것에 있다. VGGNet 연구자들이 밝힌 한가지 사실을 함께 생각해보자. 5x5크기의 filter 를 이용한 convolution layer 1층으로 만들어낸 피처맵과 3x3 크기의 filter 를 이용한 convolution layer 2 층으로 만들어낸 피처맵은 동일하다. </a:t>
            </a:r>
            <a:br>
              <a:rPr lang="ko-KR" sz="1200">
                <a:solidFill>
                  <a:schemeClr val="dk1"/>
                </a:solidFill>
              </a:rPr>
            </a:br>
            <a:r>
              <a:rPr lang="ko-KR" sz="1200">
                <a:solidFill>
                  <a:schemeClr val="dk1"/>
                </a:solidFill>
              </a:rPr>
              <a:t>하지만 성능은 동일하지 않다. 그 이유는 다음과 같이 생각할 수 있다.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1) 첫번째는 계산량이다. 5x</a:t>
            </a:r>
            <a:r>
              <a:rPr lang="ko-KR" sz="1200">
                <a:solidFill>
                  <a:schemeClr val="dk1"/>
                </a:solidFill>
              </a:rPr>
              <a:t>5</a:t>
            </a:r>
            <a:r>
              <a:rPr lang="ko-KR" sz="1200">
                <a:solidFill>
                  <a:schemeClr val="dk1"/>
                </a:solidFill>
              </a:rPr>
              <a:t>라면 학습해야하는 weight가 25개이고, 3x3 2개는 18개이다. 즉, 계산량이 후자가 더 적기 때문에 성능이 더 좋다.</a:t>
            </a:r>
            <a:r>
              <a:rPr lang="ko-KR" sz="500">
                <a:solidFill>
                  <a:schemeClr val="dk1"/>
                </a:solidFill>
              </a:rPr>
              <a:t>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1) 두번째 이유는 Non-linearity ReLU의 개수이다. ReLU의 개수가 더 많은 후자가 학습이 더 잘된다고 볼수 있다.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00">
                <a:solidFill>
                  <a:schemeClr val="dk1"/>
                </a:solidFill>
              </a:rPr>
              <a:t>		</a:t>
            </a:r>
            <a:endParaRPr sz="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44" name="Google Shape;244;p2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245" name="Google Shape;245;p28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VGG Net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6" name="Google Shape;246;p28"/>
          <p:cNvSpPr txBox="1"/>
          <p:nvPr/>
        </p:nvSpPr>
        <p:spPr>
          <a:xfrm>
            <a:off x="865375" y="1398700"/>
            <a:ext cx="74256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VGGNet은 사실 2014년에 열린 IRSVRC에서 GoogleNet에 이어 2위를 한 모델이다. 하지만, 그 차이는 간소했고, 오히려 구조가 단순하고, 단일 모델로서는 더 나은 성능을 보인다는 장점 때문에, GoogleNet보다 더 많은 주목을 받고 있다. 여전히 많은 분야에 응용하는 연구가 진행되고 있는 것으로 알려져 있는 모델이다.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>
                <a:solidFill>
                  <a:schemeClr val="dk1"/>
                </a:solidFill>
              </a:rPr>
              <a:t>					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>
                <a:solidFill>
                  <a:schemeClr val="dk1"/>
                </a:solidFill>
              </a:rPr>
              <a:t>				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>
                <a:solidFill>
                  <a:schemeClr val="dk1"/>
                </a:solidFill>
              </a:rPr>
              <a:t>			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>
                <a:solidFill>
                  <a:schemeClr val="dk1"/>
                </a:solidFill>
              </a:rPr>
              <a:t>		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575" y="2730977"/>
            <a:ext cx="6657924" cy="17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8"/>
          <p:cNvSpPr txBox="1"/>
          <p:nvPr/>
        </p:nvSpPr>
        <p:spPr>
          <a:xfrm>
            <a:off x="4727100" y="4450325"/>
            <a:ext cx="30000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u="sng">
                <a:solidFill>
                  <a:schemeClr val="hlink"/>
                </a:solidFill>
                <a:hlinkClick r:id="rId4"/>
              </a:rPr>
              <a:t>https://arxiv.org/pdf/1409.1556.pdf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58" name="Google Shape;58;p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CNN (합성곱 신경망)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0" name="Google Shape;60;p9"/>
          <p:cNvSpPr txBox="1"/>
          <p:nvPr/>
        </p:nvSpPr>
        <p:spPr>
          <a:xfrm>
            <a:off x="809200" y="1550975"/>
            <a:ext cx="71490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Main Idea!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5158800" y="1426950"/>
            <a:ext cx="3985200" cy="15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CNN의 과정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ko-KR">
                <a:solidFill>
                  <a:schemeClr val="dk1"/>
                </a:solidFill>
              </a:rPr>
              <a:t>Filtering</a:t>
            </a:r>
            <a:r>
              <a:rPr lang="ko-KR">
                <a:solidFill>
                  <a:schemeClr val="dk1"/>
                </a:solidFill>
              </a:rPr>
              <a:t>(Feature Learning)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ko-KR">
                <a:solidFill>
                  <a:schemeClr val="dk1"/>
                </a:solidFill>
              </a:rPr>
              <a:t>Classification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CNN은 원본데이터로부터 </a:t>
            </a:r>
            <a:r>
              <a:rPr b="1" lang="ko-KR" sz="1100">
                <a:solidFill>
                  <a:schemeClr val="dk1"/>
                </a:solidFill>
              </a:rPr>
              <a:t>특성을 더 잘 나타내는 Featuremap을 만들어내, 분류</a:t>
            </a:r>
            <a:r>
              <a:rPr lang="ko-KR" sz="1100">
                <a:solidFill>
                  <a:schemeClr val="dk1"/>
                </a:solidFill>
              </a:rPr>
              <a:t>하겠다는 것이다.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">
                <a:solidFill>
                  <a:schemeClr val="dk1"/>
                </a:solidFill>
              </a:rPr>
              <a:t>					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">
                <a:solidFill>
                  <a:schemeClr val="dk1"/>
                </a:solidFill>
              </a:rPr>
              <a:t>				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">
                <a:solidFill>
                  <a:schemeClr val="dk1"/>
                </a:solidFill>
              </a:rPr>
              <a:t>			</a:t>
            </a:r>
            <a:endParaRPr sz="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">
                <a:solidFill>
                  <a:schemeClr val="dk1"/>
                </a:solidFill>
              </a:rPr>
              <a:t>		</a:t>
            </a:r>
            <a:endParaRPr sz="400">
              <a:solidFill>
                <a:schemeClr val="dk1"/>
              </a:solidFill>
            </a:endParaRPr>
          </a:p>
        </p:txBody>
      </p:sp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875" y="2919599"/>
            <a:ext cx="5153888" cy="14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 txBox="1"/>
          <p:nvPr/>
        </p:nvSpPr>
        <p:spPr>
          <a:xfrm>
            <a:off x="809875" y="1985925"/>
            <a:ext cx="4120200" cy="8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새로운 feature를 만들어서 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이미지의 특징을 더 잘 잡아낼 수 있도록 하자! 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어떻게? </a:t>
            </a:r>
            <a:r>
              <a:rPr b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이미지에 필터를 씌워서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2051343" y="4450625"/>
            <a:ext cx="4922700" cy="23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9"/>
          <p:cNvCxnSpPr/>
          <p:nvPr/>
        </p:nvCxnSpPr>
        <p:spPr>
          <a:xfrm>
            <a:off x="876625" y="2845700"/>
            <a:ext cx="811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71" name="Google Shape;71;p1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72" name="Google Shape;72;p10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CNN (합성곱 신경망)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875" y="2919599"/>
            <a:ext cx="5153888" cy="140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/>
        </p:nvSpPr>
        <p:spPr>
          <a:xfrm>
            <a:off x="809875" y="1528725"/>
            <a:ext cx="7909200" cy="8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많이 알려져있듯이, CNN은 갈수록 발전하고 있으며, 다방면에 응용되고있는 매우 핫한 모델이다. </a:t>
            </a:r>
            <a:b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CNN의 특징이자 핵심은 두 과정 중 Filtering에 있다. (Classification 부분은 별다른게 없다.) 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그럼, Filtering에 대해 좀 더 자세히 살펴보자.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2051343" y="4450625"/>
            <a:ext cx="4922700" cy="23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81" name="Google Shape;81;p1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82" name="Google Shape;82;p11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&amp; FeatureMap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712813"/>
            <a:ext cx="3575425" cy="14970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/>
          <p:nvPr/>
        </p:nvSpPr>
        <p:spPr>
          <a:xfrm>
            <a:off x="4888950" y="1712150"/>
            <a:ext cx="40263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</a:t>
            </a:r>
            <a:r>
              <a:rPr b="1" lang="ko-KR"/>
              <a:t>Filtering의 아이디어]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원본 사진의 feature</a:t>
            </a:r>
            <a:r>
              <a:rPr lang="ko-KR"/>
              <a:t>들 중에서 (px값)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큰 특징은 더 크게!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작은 특징은 더 작게!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90" name="Google Shape;90;p1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91" name="Google Shape;91;p12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&amp; FeatureMap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2" name="Google Shape;9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712813"/>
            <a:ext cx="3575425" cy="14970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4888950" y="1712150"/>
            <a:ext cx="40263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[Filtering의 아이디어]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원본 사진의 feature들 중에서 (px값)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filter</a:t>
            </a:r>
            <a:r>
              <a:rPr b="1" lang="ko-KR"/>
              <a:t>를 씌워서 특징을 추출</a:t>
            </a:r>
            <a:r>
              <a:rPr lang="ko-KR"/>
              <a:t>하자.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큰 특징은 더 크게!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작은 특징은 더 작게!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어떻게?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부각시키고자 하는 곳에는 큰 숫자를 곱해서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</a:rPr>
              <a:t>중요하지 않은 부분에는 작은 숫자를 곱해서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2"/>
          <p:cNvSpPr txBox="1"/>
          <p:nvPr/>
        </p:nvSpPr>
        <p:spPr>
          <a:xfrm>
            <a:off x="1396575" y="2236760"/>
            <a:ext cx="24276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95" name="Google Shape;95;p12"/>
          <p:cNvCxnSpPr/>
          <p:nvPr/>
        </p:nvCxnSpPr>
        <p:spPr>
          <a:xfrm>
            <a:off x="4976600" y="3385175"/>
            <a:ext cx="381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6" name="Google Shape;96;p12"/>
          <p:cNvSpPr/>
          <p:nvPr/>
        </p:nvSpPr>
        <p:spPr>
          <a:xfrm>
            <a:off x="1942100" y="1679100"/>
            <a:ext cx="1341900" cy="1571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02" name="Google Shape;102;p1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03" name="Google Shape;103;p13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&amp; FeatureMap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712813"/>
            <a:ext cx="3575425" cy="149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3"/>
          <p:cNvSpPr txBox="1"/>
          <p:nvPr/>
        </p:nvSpPr>
        <p:spPr>
          <a:xfrm>
            <a:off x="4888950" y="1712150"/>
            <a:ext cx="4026300" cy="17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어떻게?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부각시키고자 하는 곳에는 큰 숫자를 곱해서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중요하지 않은 부분에는 작은 숫자를 곱해서</a:t>
            </a:r>
            <a:br>
              <a:rPr lang="ko-K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그럼 그 곱하는 숫자를 어떻게 알아?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</a:rPr>
              <a:t>⇒ 학습의 대상! (필터의 값을 학습시키자)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학습의 대상(=weight): </a:t>
            </a:r>
            <a:r>
              <a:rPr lang="ko-KR">
                <a:solidFill>
                  <a:schemeClr val="dk1"/>
                </a:solidFill>
              </a:rPr>
              <a:t>필터의 값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" name="Google Shape;106;p13"/>
          <p:cNvSpPr/>
          <p:nvPr/>
        </p:nvSpPr>
        <p:spPr>
          <a:xfrm>
            <a:off x="1942100" y="1679100"/>
            <a:ext cx="1341900" cy="1571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" name="Google Shape;107;p13"/>
          <p:cNvCxnSpPr/>
          <p:nvPr/>
        </p:nvCxnSpPr>
        <p:spPr>
          <a:xfrm>
            <a:off x="4976600" y="3385175"/>
            <a:ext cx="381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8" name="Google Shape;108;p13"/>
          <p:cNvSpPr txBox="1"/>
          <p:nvPr/>
        </p:nvSpPr>
        <p:spPr>
          <a:xfrm>
            <a:off x="1396575" y="2236760"/>
            <a:ext cx="24276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14" name="Google Shape;114;p1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15" name="Google Shape;115;p14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&amp; FeatureMap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6" name="Google Shape;11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525" y="1542350"/>
            <a:ext cx="3715601" cy="16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4300" y="3200550"/>
            <a:ext cx="1244825" cy="12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4"/>
          <p:cNvSpPr txBox="1"/>
          <p:nvPr/>
        </p:nvSpPr>
        <p:spPr>
          <a:xfrm>
            <a:off x="741750" y="1655550"/>
            <a:ext cx="4073100" cy="19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Filter는 </a:t>
            </a:r>
            <a:r>
              <a:rPr b="1" lang="ko-KR" sz="1200"/>
              <a:t>원본데이터에 비해 매우 작은 크기로 구성</a:t>
            </a:r>
            <a:r>
              <a:rPr lang="ko-KR" sz="1200"/>
              <a:t>한다.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⇒ 원본 데이터를 같은 크기만큼씩 “SCAN”한</a:t>
            </a:r>
            <a:r>
              <a:rPr lang="ko-KR" sz="1200"/>
              <a:t>다.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⇒ </a:t>
            </a:r>
            <a:r>
              <a:rPr lang="ko-KR" sz="1200"/>
              <a:t>convolution 연산을 통해 </a:t>
            </a:r>
            <a:r>
              <a:rPr b="1" lang="ko-KR" sz="1200"/>
              <a:t>feature-map</a:t>
            </a:r>
            <a:r>
              <a:rPr lang="ko-KR" sz="1200"/>
              <a:t>을 완성한다.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ko-KR" sz="1000">
                <a:solidFill>
                  <a:schemeClr val="dk1"/>
                </a:solidFill>
              </a:rPr>
              <a:t>(convolution</a:t>
            </a:r>
            <a:r>
              <a:rPr lang="ko-KR" sz="1200">
                <a:solidFill>
                  <a:schemeClr val="dk1"/>
                </a:solidFill>
              </a:rPr>
              <a:t>: </a:t>
            </a:r>
            <a:r>
              <a:rPr b="1" i="1" lang="ko-KR" sz="1000">
                <a:solidFill>
                  <a:schemeClr val="dk1"/>
                </a:solidFill>
              </a:rPr>
              <a:t>elementwise 곱 - 요소별로 곱하고 합침)</a:t>
            </a:r>
            <a:endParaRPr b="1" i="1" sz="1000"/>
          </a:p>
        </p:txBody>
      </p:sp>
      <p:sp>
        <p:nvSpPr>
          <p:cNvPr id="119" name="Google Shape;119;p14"/>
          <p:cNvSpPr txBox="1"/>
          <p:nvPr/>
        </p:nvSpPr>
        <p:spPr>
          <a:xfrm>
            <a:off x="1712825" y="3938125"/>
            <a:ext cx="51318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1개는 Feature Map 1개를 만듬.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CNN</a:t>
            </a:r>
            <a:endParaRPr/>
          </a:p>
        </p:txBody>
      </p:sp>
      <p:sp>
        <p:nvSpPr>
          <p:cNvPr id="126" name="Google Shape;126;p15"/>
          <p:cNvSpPr txBox="1"/>
          <p:nvPr/>
        </p:nvSpPr>
        <p:spPr>
          <a:xfrm>
            <a:off x="822675" y="1060050"/>
            <a:ext cx="3385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Filter Size, Stride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27" name="Google Shape;12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75" y="1557725"/>
            <a:ext cx="4590450" cy="22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5"/>
          <p:cNvSpPr txBox="1"/>
          <p:nvPr/>
        </p:nvSpPr>
        <p:spPr>
          <a:xfrm>
            <a:off x="5792550" y="2004125"/>
            <a:ext cx="31230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latin typeface="Nanum Gothic"/>
                <a:ea typeface="Nanum Gothic"/>
                <a:cs typeface="Nanum Gothic"/>
                <a:sym typeface="Nanum Gothic"/>
              </a:rPr>
              <a:t>filter size: 3x3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latin typeface="Nanum Gothic"/>
                <a:ea typeface="Nanum Gothic"/>
                <a:cs typeface="Nanum Gothic"/>
                <a:sym typeface="Nanum Gothic"/>
              </a:rPr>
              <a:t>stride(filter의 이동 step): 1 = (1,1)(가로, 세로)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